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80" r:id="rId5"/>
  </p:sldMasterIdLst>
  <p:notesMasterIdLst>
    <p:notesMasterId r:id="rId14"/>
  </p:notesMasterIdLst>
  <p:sldIdLst>
    <p:sldId id="256" r:id="rId6"/>
    <p:sldId id="267" r:id="rId7"/>
    <p:sldId id="266" r:id="rId8"/>
    <p:sldId id="259" r:id="rId9"/>
    <p:sldId id="261" r:id="rId10"/>
    <p:sldId id="268" r:id="rId11"/>
    <p:sldId id="258" r:id="rId12"/>
    <p:sldId id="269" r:id="rId13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zie" initials="L" lastIdx="2" clrIdx="0">
    <p:extLst>
      <p:ext uri="{19B8F6BF-5375-455C-9EA6-DF929625EA0E}">
        <p15:presenceInfo xmlns:p15="http://schemas.microsoft.com/office/powerpoint/2012/main" userId="S::Lizzie.Cook@brisbane.qld.gov.au::97c4be0e-881b-45fe-9a76-d1d7215b0d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C434D0-8A7B-1677-8D9D-590A35639E3E}" v="410" dt="2021-11-24T02:15:59.620"/>
    <p1510:client id="{8BE22777-E814-494C-BB4B-739CC91D9110}" v="1" dt="2021-11-24T04:04:49.594"/>
    <p1510:client id="{E7282C0A-68AA-64D9-CA18-C52E14864C10}" v="29" dt="2021-11-24T03:50:56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9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9631D-F489-4DBD-8D01-FE69F21E5EB8}" type="datetimeFigureOut">
              <a:rPr lang="en-AU" smtClean="0"/>
              <a:t>29/11/2021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EFDE9-D71B-48A8-87F1-72C500739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368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EFDE9-D71B-48A8-87F1-72C5007391B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5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EFDE9-D71B-48A8-87F1-72C5007391B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779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EFDE9-D71B-48A8-87F1-72C5007391B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5686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EFDE9-D71B-48A8-87F1-72C5007391B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149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EFDE9-D71B-48A8-87F1-72C5007391B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09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94177" y="2012790"/>
            <a:ext cx="4352607" cy="2019948"/>
          </a:xfrm>
          <a:prstGeom prst="rect">
            <a:avLst/>
          </a:prstGeom>
        </p:spPr>
        <p:txBody>
          <a:bodyPr/>
          <a:lstStyle>
            <a:lvl1pPr algn="l">
              <a:defRPr sz="3000" b="1" baseline="0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 userDrawn="1"/>
        </p:nvSpPr>
        <p:spPr>
          <a:xfrm>
            <a:off x="366919" y="304544"/>
            <a:ext cx="4486275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66713" y="1341438"/>
            <a:ext cx="8460764" cy="43266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366919" y="1343008"/>
            <a:ext cx="8454695" cy="36715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6919" y="1339576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86469" y="1339576"/>
            <a:ext cx="446445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6919" y="1298205"/>
            <a:ext cx="3868737" cy="4543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66919" y="1899377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365831" y="1298205"/>
            <a:ext cx="4485092" cy="4543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365831" y="1899377"/>
            <a:ext cx="448509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66919" y="318743"/>
            <a:ext cx="7886700" cy="455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3E23A3-9FA0-9C4F-90F9-B25CB0437D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6920" y="1342292"/>
            <a:ext cx="4059032" cy="4394933"/>
          </a:xfrm>
          <a:prstGeom prst="rect">
            <a:avLst/>
          </a:prstGeom>
        </p:spPr>
        <p:txBody>
          <a:bodyPr numCol="1"/>
          <a:lstStyle/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 rot="21218910">
            <a:off x="5108820" y="1777219"/>
            <a:ext cx="3376912" cy="337691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66919" y="318743"/>
            <a:ext cx="7886700" cy="455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713" y="1289538"/>
            <a:ext cx="8472486" cy="5392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 baseline="0"/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2574" y="1904996"/>
            <a:ext cx="8466625" cy="3809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66713" y="1298942"/>
            <a:ext cx="3331918" cy="529860"/>
          </a:xfrm>
          <a:prstGeom prst="rect">
            <a:avLst/>
          </a:prstGeom>
        </p:spPr>
        <p:txBody>
          <a:bodyPr anchor="b"/>
          <a:lstStyle>
            <a:lvl1pPr>
              <a:defRPr sz="2800" b="1" i="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787" y="1298942"/>
            <a:ext cx="4963135" cy="43867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6713" y="1922585"/>
            <a:ext cx="3331918" cy="3763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298943"/>
            <a:ext cx="4968998" cy="438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367736"/>
            <a:ext cx="8187627" cy="486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6713" y="1298942"/>
            <a:ext cx="3331918" cy="529860"/>
          </a:xfrm>
          <a:prstGeom prst="rect">
            <a:avLst/>
          </a:prstGeom>
        </p:spPr>
        <p:txBody>
          <a:bodyPr anchor="b"/>
          <a:lstStyle>
            <a:lvl1pPr>
              <a:defRPr sz="2800" b="1" i="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6713" y="1922585"/>
            <a:ext cx="3331918" cy="3763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01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0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4177" y="2011845"/>
            <a:ext cx="4352607" cy="2019948"/>
          </a:xfrm>
        </p:spPr>
        <p:txBody>
          <a:bodyPr/>
          <a:lstStyle/>
          <a:p>
            <a:r>
              <a:rPr lang="en-US" dirty="0"/>
              <a:t>Abandoned, hazardous and unregistered vehicles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City Standards Committee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30 November 2021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7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2F6D3-EAAD-462C-B7D4-28E6A2C8E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b="1" dirty="0"/>
              <a:t>Community value statement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BB68B-EAC8-41E8-AC93-1190839AB84B}"/>
              </a:ext>
            </a:extLst>
          </p:cNvPr>
          <p:cNvSpPr txBox="1"/>
          <p:nvPr/>
        </p:nvSpPr>
        <p:spPr>
          <a:xfrm>
            <a:off x="366713" y="2944860"/>
            <a:ext cx="8384600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together to make a difference to the people of Brisbane everyday, by improving the amenity and liveability of the City</a:t>
            </a:r>
            <a:endParaRPr lang="en-A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7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400" b="1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6A073-9C37-449A-BEA4-3A3D1C149EB0}"/>
              </a:ext>
            </a:extLst>
          </p:cNvPr>
          <p:cNvSpPr txBox="1"/>
          <p:nvPr/>
        </p:nvSpPr>
        <p:spPr>
          <a:xfrm>
            <a:off x="220980" y="1775519"/>
            <a:ext cx="477736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Approximately 5,600 reports relating to </a:t>
            </a:r>
            <a:r>
              <a:rPr lang="en-US" sz="2000" dirty="0"/>
              <a:t>abandoned, hazardous and unregistered vehicles are </a:t>
            </a:r>
            <a:r>
              <a:rPr lang="en-AU" sz="2000" dirty="0"/>
              <a:t>received per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Currently managed under the </a:t>
            </a:r>
            <a:r>
              <a:rPr lang="en-AU" sz="2000" i="1" dirty="0"/>
              <a:t>Public Land and Council Assets Local Law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Respond to amenity-based complaints received under the </a:t>
            </a:r>
            <a:r>
              <a:rPr lang="en-AU" sz="2000" i="1" dirty="0"/>
              <a:t>Health, Safety and Amenity Local Law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Council works with the Department of Transport and Main Roads (TMR) and Queensland Police Service (QPS)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B3EC7-55A1-474A-9B6D-38FDA6700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117" y="1918372"/>
            <a:ext cx="4034903" cy="319217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48948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06B9F-8644-4D22-92B0-0EF0299BA8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sz="3400" b="1" dirty="0"/>
              <a:t>Volume of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47B48-398B-4F06-B3E3-8DFC7C78A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37" y="2146617"/>
            <a:ext cx="5341114" cy="2787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7A8D5-7F34-43DC-9640-7917E0568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067" y="2394233"/>
            <a:ext cx="3265908" cy="240324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0037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405D4A-67B2-40E2-8614-189634B87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713" y="367736"/>
            <a:ext cx="8187627" cy="486843"/>
          </a:xfrm>
        </p:spPr>
        <p:txBody>
          <a:bodyPr/>
          <a:lstStyle/>
          <a:p>
            <a:r>
              <a:rPr lang="en-US" sz="3400" b="1" dirty="0"/>
              <a:t>Breakdown of 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7029A-D6D6-4CCB-928E-37F5A85BD6EC}"/>
              </a:ext>
            </a:extLst>
          </p:cNvPr>
          <p:cNvSpPr txBox="1"/>
          <p:nvPr/>
        </p:nvSpPr>
        <p:spPr>
          <a:xfrm>
            <a:off x="128275" y="1814841"/>
            <a:ext cx="493177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Between July 2017 and October 2021, a total of 28,035 complaints were received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Of the 28,035 reported: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67% were lodged by phone to the call centre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33% using the Report It online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Complaint data identifies that only 2,050 were reported as being illegally parked or causing a 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The yearly average complaint number is 5,600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037967-32C5-4329-BB4B-77D64FD39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053" y="1814841"/>
            <a:ext cx="3776157" cy="33359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3572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5B519-D816-4A67-BA62-0E5695B32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3600" b="1" dirty="0">
                <a:cs typeface="Calibri"/>
              </a:rPr>
              <a:t>Process improvements</a:t>
            </a:r>
            <a:endParaRPr lang="en-US" sz="36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6B03B-37BD-4EB0-A8D5-F3529A632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344" y="1279038"/>
            <a:ext cx="8908387" cy="504670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cs typeface="Calibri"/>
              </a:rPr>
              <a:t>Improvements to the process commenced on 1 July 2021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2000" dirty="0">
                <a:cs typeface="Calibri"/>
              </a:rPr>
              <a:t>Direct contact with the vehicle owner via text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2000" dirty="0">
                <a:cs typeface="Calibri"/>
              </a:rPr>
              <a:t>Reducing time placing sticker on the vehicle concurrent to contacting the owner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2000" dirty="0">
                <a:cs typeface="Calibri"/>
              </a:rPr>
              <a:t>Letterbox drop of flyers to houses immediately surrounding the vehicle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2000" dirty="0">
                <a:cs typeface="Calibri"/>
              </a:rPr>
              <a:t>Reducing time between report and officer action (i.e., potential removal)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2000" dirty="0">
                <a:cs typeface="Calibri"/>
              </a:rPr>
              <a:t>Reducing site visits by engaging complainant for updates</a:t>
            </a:r>
          </a:p>
          <a:p>
            <a:pPr marL="285750" indent="-285750"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6" name="Picture 6" descr="A picture containing car, outdoor, grass, sky&#10;&#10;Description automatically generated">
            <a:extLst>
              <a:ext uri="{FF2B5EF4-FFF2-40B4-BE49-F238E27FC236}">
                <a16:creationId xmlns:a16="http://schemas.microsoft.com/office/drawing/2014/main" id="{35E20CF1-4218-443D-831A-80B3BA0E1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897" y="3381904"/>
            <a:ext cx="2649405" cy="2345718"/>
          </a:xfrm>
          <a:prstGeom prst="rect">
            <a:avLst/>
          </a:prstGeom>
        </p:spPr>
      </p:pic>
      <p:pic>
        <p:nvPicPr>
          <p:cNvPr id="2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720FED1-D450-4CB4-B4B3-9FDBD7EF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0" y="3429000"/>
            <a:ext cx="5418297" cy="304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400" b="1"/>
              <a:t>Challenges and opportunities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E64850-8AFC-482F-B3EB-D32D65A5F492}"/>
              </a:ext>
            </a:extLst>
          </p:cNvPr>
          <p:cNvSpPr txBox="1"/>
          <p:nvPr/>
        </p:nvSpPr>
        <p:spPr>
          <a:xfrm>
            <a:off x="167199" y="1800491"/>
            <a:ext cx="47301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Appropriateness of reporting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Lack of community awareness regarding unregistered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Identifying responsible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Limited community safety hazards or amenity issues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D9DF079-4770-4673-BA4B-5E8CB78A3A74}"/>
              </a:ext>
            </a:extLst>
          </p:cNvPr>
          <p:cNvSpPr txBox="1">
            <a:spLocks/>
          </p:cNvSpPr>
          <p:nvPr/>
        </p:nvSpPr>
        <p:spPr>
          <a:xfrm>
            <a:off x="167199" y="4170676"/>
            <a:ext cx="5106028" cy="21062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b="1" dirty="0"/>
              <a:t>Opportunities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Increasing community education  </a:t>
            </a:r>
            <a:endParaRPr lang="en-AU" sz="20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Continuing process improvement </a:t>
            </a:r>
            <a:endParaRPr lang="en-AU" sz="2000" dirty="0">
              <a:cs typeface="Calibri"/>
            </a:endParaRPr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B2E88D39-99A3-4B48-AE92-91A97BBD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02" y="1879905"/>
            <a:ext cx="4053698" cy="35811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5167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506501-A7F9-4CA0-AA85-FDE9F7A083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4652" y="1320568"/>
            <a:ext cx="8454695" cy="3671592"/>
          </a:xfrm>
        </p:spPr>
        <p:txBody>
          <a:bodyPr/>
          <a:lstStyle/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sz="36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6620301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d Powerpoint" id="{D0DAAC45-E517-9F4A-B5FF-3E6220B4F7E6}" vid="{E6BA3127-D666-454F-9055-7144295A236C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d Powerpoint" id="{D0DAAC45-E517-9F4A-B5FF-3E6220B4F7E6}" vid="{59BEFE37-26DC-1644-B489-3EC20B9CD73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687C4C88FBF409B9DC4950CCE7228" ma:contentTypeVersion="13" ma:contentTypeDescription="Create a new document." ma:contentTypeScope="" ma:versionID="14d9351aa58254f2e59cf7ddb9168398">
  <xsd:schema xmlns:xsd="http://www.w3.org/2001/XMLSchema" xmlns:xs="http://www.w3.org/2001/XMLSchema" xmlns:p="http://schemas.microsoft.com/office/2006/metadata/properties" xmlns:ns2="c8d51f2c-28d8-4a92-94bb-92d3b927f7cb" xmlns:ns3="a142a06f-9a59-469a-9d66-054f538152d7" targetNamespace="http://schemas.microsoft.com/office/2006/metadata/properties" ma:root="true" ma:fieldsID="3619c13063b6abcb8e561c799f0357dc" ns2:_="" ns3:_="">
    <xsd:import namespace="c8d51f2c-28d8-4a92-94bb-92d3b927f7cb"/>
    <xsd:import namespace="a142a06f-9a59-469a-9d66-054f538152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d51f2c-28d8-4a92-94bb-92d3b927f7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2a06f-9a59-469a-9d66-054f538152d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CDE664-289A-4B0E-B79C-F010A1570950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c8d51f2c-28d8-4a92-94bb-92d3b927f7cb"/>
    <ds:schemaRef ds:uri="http://www.w3.org/XML/1998/namespace"/>
    <ds:schemaRef ds:uri="http://schemas.microsoft.com/office/infopath/2007/PartnerControls"/>
    <ds:schemaRef ds:uri="a142a06f-9a59-469a-9d66-054f538152d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327FE29-C21D-458C-9D2B-62F1E0F887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3FCFCD-B057-4B48-B66D-E4EC5BF9125A}">
  <ds:schemaRefs>
    <ds:schemaRef ds:uri="a142a06f-9a59-469a-9d66-054f538152d7"/>
    <ds:schemaRef ds:uri="c8d51f2c-28d8-4a92-94bb-92d3b927f7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Angled Powerpoint</Template>
  <TotalTime>21</TotalTime>
  <Words>272</Words>
  <Application>Microsoft Office PowerPoint</Application>
  <PresentationFormat>On-screen Show (4:3)</PresentationFormat>
  <Paragraphs>42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2_Office Theme</vt:lpstr>
      <vt:lpstr>1_Custom Design</vt:lpstr>
      <vt:lpstr>Abandoned, hazardous and unregistered vehicles  City Standards Committee 30 November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T-J Gutsell</cp:lastModifiedBy>
  <cp:revision>24</cp:revision>
  <cp:lastPrinted>2017-12-08T06:25:12Z</cp:lastPrinted>
  <dcterms:created xsi:type="dcterms:W3CDTF">2017-12-06T23:45:15Z</dcterms:created>
  <dcterms:modified xsi:type="dcterms:W3CDTF">2021-11-29T00:46:04Z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0x010100B28687C4C88FBF409B9DC4950CCE7228</vt:lpwstr>
  </property>
</Properties>
</file>